
<file path=[Content_Types].xml><?xml version="1.0" encoding="utf-8"?>
<Types xmlns="http://schemas.openxmlformats.org/package/2006/content-types"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6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62.xml" ContentType="application/vnd.openxmlformats-officedocument.presentationml.slide+xml"/>
  <Override PartName="/ppt/slides/slide78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85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77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84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8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75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89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8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74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88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1.xml" ContentType="application/vnd.openxmlformats-officedocument.presentationml.slide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73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71.xml" ContentType="application/vnd.openxmlformats-officedocument.presentationml.slide+xml"/>
  <Override PartName="/ppt/slides/slide32.xml" ContentType="application/vnd.openxmlformats-officedocument.presentationml.slide+xml"/>
  <Override PartName="/ppt/slides/slide8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80.xml" ContentType="application/vnd.openxmlformats-officedocument.presentationml.slide+xml"/>
  <Override PartName="/ppt/slides/slide63.xml" ContentType="application/vnd.openxmlformats-officedocument.presentationml.slide+xml"/>
  <Override PartName="/ppt/slides/slide79.xml" ContentType="application/vnd.openxmlformats-officedocument.presentationml.slide+xml"/>
  <Override PartName="/ppt/slides/slide46.xml" ContentType="application/vnd.openxmlformats-officedocument.presentationml.slide+xml"/>
  <Override PartName="/ppt/slides/slide72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s/slide8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5" r:id="rId2"/>
    <p:sldId id="2098" r:id="rId3"/>
    <p:sldId id="2099" r:id="rId4"/>
    <p:sldId id="2100" r:id="rId5"/>
    <p:sldId id="2101" r:id="rId6"/>
    <p:sldId id="2102" r:id="rId7"/>
    <p:sldId id="2103" r:id="rId8"/>
    <p:sldId id="2104" r:id="rId9"/>
    <p:sldId id="2105" r:id="rId10"/>
    <p:sldId id="2106" r:id="rId11"/>
    <p:sldId id="2107" r:id="rId12"/>
    <p:sldId id="2108" r:id="rId13"/>
    <p:sldId id="2109" r:id="rId14"/>
    <p:sldId id="2110" r:id="rId15"/>
    <p:sldId id="2111" r:id="rId16"/>
    <p:sldId id="266" r:id="rId17"/>
    <p:sldId id="2112" r:id="rId18"/>
    <p:sldId id="2114" r:id="rId19"/>
    <p:sldId id="2115" r:id="rId20"/>
    <p:sldId id="355" r:id="rId21"/>
    <p:sldId id="2113" r:id="rId22"/>
    <p:sldId id="349" r:id="rId23"/>
    <p:sldId id="2116" r:id="rId24"/>
    <p:sldId id="267" r:id="rId25"/>
    <p:sldId id="488" r:id="rId26"/>
    <p:sldId id="1938" r:id="rId27"/>
    <p:sldId id="2117" r:id="rId28"/>
    <p:sldId id="2118" r:id="rId29"/>
    <p:sldId id="2119" r:id="rId30"/>
    <p:sldId id="2120" r:id="rId31"/>
    <p:sldId id="2121" r:id="rId32"/>
    <p:sldId id="2122" r:id="rId33"/>
    <p:sldId id="2123" r:id="rId34"/>
    <p:sldId id="2124" r:id="rId35"/>
    <p:sldId id="2125" r:id="rId36"/>
    <p:sldId id="2126" r:id="rId37"/>
    <p:sldId id="2127" r:id="rId38"/>
    <p:sldId id="2128" r:id="rId39"/>
    <p:sldId id="2129" r:id="rId40"/>
    <p:sldId id="2130" r:id="rId41"/>
    <p:sldId id="2148" r:id="rId42"/>
    <p:sldId id="2149" r:id="rId43"/>
    <p:sldId id="2150" r:id="rId44"/>
    <p:sldId id="2151" r:id="rId45"/>
    <p:sldId id="2152" r:id="rId46"/>
    <p:sldId id="2153" r:id="rId47"/>
    <p:sldId id="2154" r:id="rId48"/>
    <p:sldId id="2155" r:id="rId49"/>
    <p:sldId id="2156" r:id="rId50"/>
    <p:sldId id="2157" r:id="rId51"/>
    <p:sldId id="2158" r:id="rId52"/>
    <p:sldId id="2159" r:id="rId53"/>
    <p:sldId id="2160" r:id="rId54"/>
    <p:sldId id="2161" r:id="rId55"/>
    <p:sldId id="2162" r:id="rId56"/>
    <p:sldId id="2140" r:id="rId57"/>
    <p:sldId id="2141" r:id="rId58"/>
    <p:sldId id="2142" r:id="rId59"/>
    <p:sldId id="2143" r:id="rId60"/>
    <p:sldId id="2144" r:id="rId61"/>
    <p:sldId id="2145" r:id="rId62"/>
    <p:sldId id="2146" r:id="rId63"/>
    <p:sldId id="2147" r:id="rId64"/>
    <p:sldId id="280" r:id="rId65"/>
    <p:sldId id="1710" r:id="rId66"/>
    <p:sldId id="2163" r:id="rId67"/>
    <p:sldId id="2164" r:id="rId68"/>
    <p:sldId id="2165" r:id="rId69"/>
    <p:sldId id="282" r:id="rId70"/>
    <p:sldId id="268" r:id="rId71"/>
    <p:sldId id="276" r:id="rId72"/>
    <p:sldId id="2166" r:id="rId73"/>
    <p:sldId id="2167" r:id="rId74"/>
    <p:sldId id="2168" r:id="rId75"/>
    <p:sldId id="2169" r:id="rId76"/>
    <p:sldId id="2170" r:id="rId77"/>
    <p:sldId id="2171" r:id="rId78"/>
    <p:sldId id="2172" r:id="rId79"/>
    <p:sldId id="2173" r:id="rId80"/>
    <p:sldId id="2174" r:id="rId81"/>
    <p:sldId id="2175" r:id="rId82"/>
    <p:sldId id="2176" r:id="rId83"/>
    <p:sldId id="2177" r:id="rId84"/>
    <p:sldId id="2178" r:id="rId85"/>
    <p:sldId id="2179" r:id="rId86"/>
    <p:sldId id="2180" r:id="rId87"/>
    <p:sldId id="2181" r:id="rId88"/>
    <p:sldId id="281" r:id="rId89"/>
    <p:sldId id="270" r:id="rId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389" autoAdjust="0"/>
    <p:restoredTop sz="94668" autoAdjust="0"/>
  </p:normalViewPr>
  <p:slideViewPr>
    <p:cSldViewPr snapToGrid="0" snapToObjects="1">
      <p:cViewPr varScale="1">
        <p:scale>
          <a:sx n="156" d="100"/>
          <a:sy n="156" d="100"/>
        </p:scale>
        <p:origin x="-11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printerSettings" Target="printerSettings/printerSettings1.bin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CCDA-0081-A64F-B058-F5732C6F9E22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967-2A88-924D-9B37-375AC8966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CCDA-0081-A64F-B058-F5732C6F9E22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967-2A88-924D-9B37-375AC8966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CCDA-0081-A64F-B058-F5732C6F9E22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967-2A88-924D-9B37-375AC8966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CCDA-0081-A64F-B058-F5732C6F9E22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967-2A88-924D-9B37-375AC8966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CCDA-0081-A64F-B058-F5732C6F9E22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967-2A88-924D-9B37-375AC8966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CCDA-0081-A64F-B058-F5732C6F9E22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967-2A88-924D-9B37-375AC8966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CCDA-0081-A64F-B058-F5732C6F9E22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967-2A88-924D-9B37-375AC8966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CCDA-0081-A64F-B058-F5732C6F9E22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967-2A88-924D-9B37-375AC8966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CCDA-0081-A64F-B058-F5732C6F9E22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967-2A88-924D-9B37-375AC8966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CCDA-0081-A64F-B058-F5732C6F9E22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967-2A88-924D-9B37-375AC8966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CCDA-0081-A64F-B058-F5732C6F9E22}" type="datetimeFigureOut">
              <a:rPr lang="en-US" smtClean="0"/>
              <a:pPr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967-2A88-924D-9B37-375AC8966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B8B9CCDA-0081-A64F-B058-F5732C6F9E22}" type="datetimeFigureOut">
              <a:rPr lang="en-US" smtClean="0"/>
              <a:pPr/>
              <a:t>4/2/14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EC1CA967-2A88-924D-9B37-375AC89663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cropp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539" y="707045"/>
            <a:ext cx="4620922" cy="544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8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Praise the Lord, praise the Lord,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let the earth hear his voice!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Praise the Lord, praise the Lord,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let the people rejoice!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8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O come to the Father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through Jesus the Son,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and give him the glory;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great things he has done!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8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Great things he has taught us,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great things he has done,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and great our rejoicing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through Jesus the Son;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8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but purer and higher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and greater will be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our wonder, our transport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when Jesus we see.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8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Praise the Lord, praise the Lord,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let the earth hear his voice!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Praise the Lord, praise the Lord,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let the people rejoice!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235" y="1832056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O come to the Father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through Jesus the Son,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and give him the glory;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great things he has done!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09345" y="6154793"/>
            <a:ext cx="8523274" cy="545470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>
                <a:solidFill>
                  <a:srgbClr val="FFFFFF"/>
                </a:solidFill>
                <a:cs typeface="Arial"/>
              </a:rPr>
              <a:t>“To God Be The Glory”  •  Text: Fanny J. Crosby</a:t>
            </a:r>
          </a:p>
          <a:p>
            <a:r>
              <a:rPr lang="en-US" sz="1600" dirty="0" smtClean="0">
                <a:solidFill>
                  <a:srgbClr val="FFFFFF"/>
                </a:solidFill>
                <a:cs typeface="Arial"/>
              </a:rPr>
              <a:t>Music: </a:t>
            </a:r>
            <a:r>
              <a:rPr lang="en-US" sz="1600" dirty="0" smtClean="0">
                <a:solidFill>
                  <a:srgbClr val="FFFFFF"/>
                </a:solidFill>
              </a:rPr>
              <a:t>William H. </a:t>
            </a:r>
            <a:r>
              <a:rPr lang="en-US" sz="1600" dirty="0" err="1" smtClean="0">
                <a:solidFill>
                  <a:srgbClr val="FFFFFF"/>
                </a:solidFill>
              </a:rPr>
              <a:t>Doane</a:t>
            </a:r>
            <a:r>
              <a:rPr lang="en-US" sz="1600" dirty="0" smtClean="0">
                <a:solidFill>
                  <a:srgbClr val="FFFFFF"/>
                </a:solidFill>
                <a:cs typeface="Arial"/>
              </a:rPr>
              <a:t>  •  Public Domain  •  CCLI License #11109756</a:t>
            </a:r>
            <a:endParaRPr lang="en-US" sz="1600" dirty="0">
              <a:solidFill>
                <a:srgbClr val="FFFFFF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930857"/>
            <a:ext cx="9144000" cy="9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Prayer of Invocation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083525"/>
            <a:ext cx="8769529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Who is a God like you,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pardoning iniquity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and passing over transgression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for the remnant of his inheritance?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He does not retain his anger forever,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because he delights in steadfast love.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919966"/>
            <a:ext cx="9144000" cy="509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Micah 7:18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9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Call to Confession of Sin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911904"/>
            <a:ext cx="8769529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</a:rPr>
              <a:t>Almighty God, our heavenly Father,</a:t>
            </a:r>
            <a:endParaRPr lang="en-US" sz="4000" dirty="0" smtClean="0">
              <a:solidFill>
                <a:srgbClr val="FFFFFF"/>
              </a:solidFill>
            </a:endParaRPr>
          </a:p>
          <a:p>
            <a:pPr algn="ctr"/>
            <a:r>
              <a:rPr lang="en-US" sz="4000" i="1" dirty="0" smtClean="0">
                <a:solidFill>
                  <a:srgbClr val="FFFFFF"/>
                </a:solidFill>
              </a:rPr>
              <a:t>we have sinned against you and against our neighbor,</a:t>
            </a:r>
            <a:endParaRPr lang="en-US" sz="4000" dirty="0" smtClean="0">
              <a:solidFill>
                <a:srgbClr val="FFFFFF"/>
              </a:solidFill>
            </a:endParaRPr>
          </a:p>
          <a:p>
            <a:pPr algn="ctr"/>
            <a:r>
              <a:rPr lang="en-US" sz="4000" i="1" dirty="0" smtClean="0">
                <a:solidFill>
                  <a:srgbClr val="FFFFFF"/>
                </a:solidFill>
              </a:rPr>
              <a:t>in thought and word and deed,</a:t>
            </a:r>
            <a:endParaRPr lang="en-US" sz="4000" dirty="0" smtClean="0">
              <a:solidFill>
                <a:srgbClr val="FFFFFF"/>
              </a:solidFill>
            </a:endParaRPr>
          </a:p>
          <a:p>
            <a:pPr algn="ctr"/>
            <a:r>
              <a:rPr lang="en-US" sz="4000" i="1" dirty="0" smtClean="0">
                <a:solidFill>
                  <a:srgbClr val="FFFFFF"/>
                </a:solidFill>
              </a:rPr>
              <a:t>in the evil we have done</a:t>
            </a:r>
            <a:endParaRPr lang="en-US" sz="4000" dirty="0" smtClean="0">
              <a:solidFill>
                <a:srgbClr val="FFFFFF"/>
              </a:solidFill>
            </a:endParaRPr>
          </a:p>
          <a:p>
            <a:pPr algn="ctr"/>
            <a:r>
              <a:rPr lang="en-US" sz="4000" i="1" dirty="0" smtClean="0">
                <a:solidFill>
                  <a:srgbClr val="FFFFFF"/>
                </a:solidFill>
              </a:rPr>
              <a:t>and in the good we have not done,</a:t>
            </a:r>
            <a:endParaRPr lang="en-US" sz="4000" dirty="0" smtClean="0">
              <a:solidFill>
                <a:srgbClr val="FFFFFF"/>
              </a:solidFill>
            </a:endParaRPr>
          </a:p>
          <a:p>
            <a:pPr algn="ctr"/>
            <a:r>
              <a:rPr lang="en-US" sz="4000" i="1" dirty="0" smtClean="0">
                <a:solidFill>
                  <a:srgbClr val="FFFFFF"/>
                </a:solidFill>
              </a:rPr>
              <a:t>through our ignorance,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</a:rPr>
              <a:t>through weakness,</a:t>
            </a:r>
            <a:endParaRPr lang="en-US" sz="4000" dirty="0" smtClean="0">
              <a:solidFill>
                <a:srgbClr val="FFFFFF"/>
              </a:solidFill>
            </a:endParaRPr>
          </a:p>
          <a:p>
            <a:pPr algn="ctr"/>
            <a:r>
              <a:rPr lang="en-US" sz="4000" i="1" dirty="0" smtClean="0">
                <a:solidFill>
                  <a:srgbClr val="FFFFFF"/>
                </a:solidFill>
              </a:rPr>
              <a:t>through our own deliberate fault…</a:t>
            </a:r>
            <a:endParaRPr lang="en-US" sz="4000" dirty="0" smtClean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9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Confession of Sin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235" y="922530"/>
            <a:ext cx="8769529" cy="50167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</a:rPr>
              <a:t>We are truly sorry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</a:rPr>
              <a:t>and repent of all our sins.</a:t>
            </a:r>
            <a:endParaRPr lang="en-US" sz="4000" dirty="0" smtClean="0">
              <a:solidFill>
                <a:srgbClr val="FFFFFF"/>
              </a:solidFill>
            </a:endParaRPr>
          </a:p>
          <a:p>
            <a:pPr algn="ctr"/>
            <a:r>
              <a:rPr lang="en-US" sz="4000" i="1" dirty="0" smtClean="0">
                <a:solidFill>
                  <a:srgbClr val="FFFFFF"/>
                </a:solidFill>
              </a:rPr>
              <a:t>For the sake of your Son,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</a:rPr>
              <a:t>Jesus Christ, who died for us,</a:t>
            </a:r>
            <a:endParaRPr lang="en-US" sz="4000" dirty="0" smtClean="0">
              <a:solidFill>
                <a:srgbClr val="FFFFFF"/>
              </a:solidFill>
            </a:endParaRPr>
          </a:p>
          <a:p>
            <a:pPr algn="ctr"/>
            <a:r>
              <a:rPr lang="en-US" sz="4000" i="1" dirty="0" smtClean="0">
                <a:solidFill>
                  <a:srgbClr val="FFFFFF"/>
                </a:solidFill>
              </a:rPr>
              <a:t>forgive us all that is past;</a:t>
            </a:r>
            <a:endParaRPr lang="en-US" sz="4000" dirty="0" smtClean="0">
              <a:solidFill>
                <a:srgbClr val="FFFFFF"/>
              </a:solidFill>
            </a:endParaRPr>
          </a:p>
          <a:p>
            <a:pPr algn="ctr"/>
            <a:r>
              <a:rPr lang="en-US" sz="4000" i="1" dirty="0" smtClean="0">
                <a:solidFill>
                  <a:srgbClr val="FFFFFF"/>
                </a:solidFill>
              </a:rPr>
              <a:t>and grant that we may serve you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</a:rPr>
              <a:t>in newness of life</a:t>
            </a:r>
            <a:endParaRPr lang="en-US" sz="4000" dirty="0" smtClean="0">
              <a:solidFill>
                <a:srgbClr val="FFFFFF"/>
              </a:solidFill>
            </a:endParaRPr>
          </a:p>
          <a:p>
            <a:pPr algn="ctr"/>
            <a:r>
              <a:rPr lang="en-US" sz="4000" i="1" dirty="0" smtClean="0">
                <a:solidFill>
                  <a:srgbClr val="FFFFFF"/>
                </a:solidFill>
              </a:rPr>
              <a:t>to the glory of your name. Amen.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endParaRPr lang="en-US" sz="4000" i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649559"/>
            <a:ext cx="8769529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en-US" sz="4000" cap="small" dirty="0" smtClean="0">
                <a:solidFill>
                  <a:schemeClr val="bg1"/>
                </a:solidFill>
                <a:latin typeface="Arial"/>
                <a:cs typeface="Arial"/>
              </a:rPr>
              <a:t>Lord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 reigns;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let the peoples tremble!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He sits enthroned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upon the cherubim;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let the earth quake!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en-US" sz="4000" cap="small" dirty="0" smtClean="0">
                <a:solidFill>
                  <a:schemeClr val="bg1"/>
                </a:solidFill>
                <a:latin typeface="Arial"/>
                <a:cs typeface="Arial"/>
              </a:rPr>
              <a:t>Lord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 is great in Zion;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he is exalted over all the peoples…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919966"/>
            <a:ext cx="9144000" cy="509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Psalm 99:1-5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9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Call to Worship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235" y="3092299"/>
            <a:ext cx="8769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(Silent confession)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581031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He will again have compassion on us;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he will tread our iniquities underfoot.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You will cast all our sins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into the depths of the sea.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919966"/>
            <a:ext cx="9144000" cy="509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Micah 7:19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9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Assurance of Forgiveness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235" y="2771618"/>
            <a:ext cx="8769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May the peace of Christ be with you.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And also with you</a:t>
            </a: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683925"/>
            <a:ext cx="87695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“Bring the full tithe into the storehouse, that there may be food in my house. And thereby put me to the test, says the </a:t>
            </a:r>
            <a:r>
              <a:rPr lang="en-US" sz="4000" cap="small" dirty="0" smtClean="0">
                <a:solidFill>
                  <a:srgbClr val="FFFFFF"/>
                </a:solidFill>
              </a:rPr>
              <a:t>Lord</a:t>
            </a:r>
            <a:r>
              <a:rPr lang="en-US" sz="4000" dirty="0" smtClean="0">
                <a:solidFill>
                  <a:srgbClr val="FFFFFF"/>
                </a:solidFill>
              </a:rPr>
              <a:t> of hosts, if I will not open the windows of heaven for you and pour down for you a blessing until there is no more need.”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919966"/>
            <a:ext cx="9144000" cy="509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Malachi 3:10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9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Offering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640221"/>
            <a:ext cx="8769529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Praise God, from whom all blessings flow;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Praise him, all creatures here below;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Praise him above, ye </a:t>
            </a:r>
            <a:r>
              <a:rPr lang="en-US" sz="3600" dirty="0" err="1" smtClean="0">
                <a:solidFill>
                  <a:srgbClr val="FFFFFF"/>
                </a:solidFill>
                <a:latin typeface="Arial"/>
                <a:cs typeface="Arial"/>
              </a:rPr>
              <a:t>heav’nly</a:t>
            </a:r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 host;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Praise Father, Son, and Holy Ghost.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Amen.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919966"/>
            <a:ext cx="9144000" cy="509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Text: Thomas Ken (1674)</a:t>
            </a:r>
            <a:endParaRPr lang="en-US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Music: “Old 100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 /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Genevan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Psalter / Louis Bourgeois (1551)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9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The Doxology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09345" y="6154793"/>
            <a:ext cx="8523274" cy="545470"/>
          </a:xfrm>
        </p:spPr>
        <p:txBody>
          <a:bodyPr>
            <a:noAutofit/>
          </a:bodyPr>
          <a:lstStyle/>
          <a:p>
            <a:endParaRPr lang="en-US" sz="1500" dirty="0" smtClean="0">
              <a:solidFill>
                <a:srgbClr val="FFFFFF"/>
              </a:solidFill>
              <a:cs typeface="Arial"/>
            </a:endParaRPr>
          </a:p>
          <a:p>
            <a:r>
              <a:rPr lang="en-US" sz="1500" dirty="0" smtClean="0">
                <a:solidFill>
                  <a:srgbClr val="FFFFFF"/>
                </a:solidFill>
                <a:cs typeface="Arial"/>
              </a:rPr>
              <a:t>Public Domain  •  CCLI License #11109756</a:t>
            </a:r>
            <a:endParaRPr lang="en-US" sz="1500" dirty="0">
              <a:solidFill>
                <a:srgbClr val="FFFFFF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569951"/>
            <a:ext cx="87695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cs typeface="Arial"/>
              </a:rPr>
              <a:t>…</a:t>
            </a:r>
          </a:p>
          <a:p>
            <a:pPr algn="ctr"/>
            <a:endParaRPr lang="en-US" sz="4000" dirty="0" smtClean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cs typeface="Arial"/>
              </a:rPr>
              <a:t>The Word of the Lord.</a:t>
            </a:r>
          </a:p>
          <a:p>
            <a:pPr algn="ctr"/>
            <a:r>
              <a:rPr lang="en-US" sz="4000" i="1" dirty="0" smtClean="0">
                <a:solidFill>
                  <a:schemeClr val="bg1"/>
                </a:solidFill>
                <a:cs typeface="Arial"/>
              </a:rPr>
              <a:t>Thanks be to God!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919966"/>
            <a:ext cx="9144000" cy="509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000" dirty="0" smtClean="0">
                <a:solidFill>
                  <a:srgbClr val="FFFFFF"/>
                </a:solidFill>
                <a:latin typeface="Arial"/>
                <a:cs typeface="Arial"/>
              </a:rPr>
              <a:t>Ezekiel 34:1-16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9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Old Testament Reading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583509"/>
            <a:ext cx="876952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The Lord be with you.</a:t>
            </a:r>
            <a:endParaRPr lang="en-US" sz="4000" i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And also with you</a:t>
            </a: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Let us pray…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9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Prayers of the People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461414"/>
            <a:ext cx="876952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We extol you our God and King.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You exist in the mystery of the Trinity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as Father, Son, and Holy Spirit.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460867"/>
            <a:ext cx="8769529" cy="59400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800" i="1" dirty="0" smtClean="0">
                <a:solidFill>
                  <a:srgbClr val="FFFFFF"/>
                </a:solidFill>
                <a:latin typeface="Arial"/>
                <a:cs typeface="Arial"/>
              </a:rPr>
              <a:t>You live independent</a:t>
            </a:r>
          </a:p>
          <a:p>
            <a:pPr algn="ctr"/>
            <a:r>
              <a:rPr lang="en-US" sz="3800" i="1" dirty="0" smtClean="0">
                <a:solidFill>
                  <a:srgbClr val="FFFFFF"/>
                </a:solidFill>
                <a:latin typeface="Arial"/>
                <a:cs typeface="Arial"/>
              </a:rPr>
              <a:t>of all that you have created.</a:t>
            </a:r>
          </a:p>
          <a:p>
            <a:pPr algn="ctr"/>
            <a:r>
              <a:rPr lang="en-US" sz="3800" i="1" dirty="0" smtClean="0">
                <a:solidFill>
                  <a:srgbClr val="FFFFFF"/>
                </a:solidFill>
                <a:latin typeface="Arial"/>
                <a:cs typeface="Arial"/>
              </a:rPr>
              <a:t>You uphold and govern your creation</a:t>
            </a:r>
          </a:p>
          <a:p>
            <a:pPr algn="ctr"/>
            <a:r>
              <a:rPr lang="en-US" sz="3800" i="1" dirty="0" smtClean="0">
                <a:solidFill>
                  <a:srgbClr val="FFFFFF"/>
                </a:solidFill>
                <a:latin typeface="Arial"/>
                <a:cs typeface="Arial"/>
              </a:rPr>
              <a:t>by your wise and holy providence.</a:t>
            </a:r>
          </a:p>
          <a:p>
            <a:pPr algn="ctr"/>
            <a:r>
              <a:rPr lang="en-US" sz="3800" i="1" dirty="0" smtClean="0">
                <a:solidFill>
                  <a:srgbClr val="FFFFFF"/>
                </a:solidFill>
                <a:latin typeface="Arial"/>
                <a:cs typeface="Arial"/>
              </a:rPr>
              <a:t>Your wisdom is unsearchable,</a:t>
            </a:r>
          </a:p>
          <a:p>
            <a:pPr algn="ctr"/>
            <a:r>
              <a:rPr lang="en-US" sz="3800" i="1" dirty="0" smtClean="0">
                <a:solidFill>
                  <a:srgbClr val="FFFFFF"/>
                </a:solidFill>
                <a:latin typeface="Arial"/>
                <a:cs typeface="Arial"/>
              </a:rPr>
              <a:t>and your thoughts are higher than ours.</a:t>
            </a:r>
          </a:p>
          <a:p>
            <a:pPr algn="ctr"/>
            <a:r>
              <a:rPr lang="en-US" sz="3800" i="1" dirty="0" smtClean="0">
                <a:solidFill>
                  <a:srgbClr val="FFFFFF"/>
                </a:solidFill>
                <a:latin typeface="Arial"/>
                <a:cs typeface="Arial"/>
              </a:rPr>
              <a:t>Your justice is absolute</a:t>
            </a:r>
          </a:p>
          <a:p>
            <a:pPr algn="ctr"/>
            <a:r>
              <a:rPr lang="en-US" sz="3800" i="1" dirty="0" smtClean="0">
                <a:solidFill>
                  <a:srgbClr val="FFFFFF"/>
                </a:solidFill>
                <a:latin typeface="Arial"/>
                <a:cs typeface="Arial"/>
              </a:rPr>
              <a:t>and perfectly fair.</a:t>
            </a:r>
          </a:p>
          <a:p>
            <a:pPr algn="ctr"/>
            <a:r>
              <a:rPr lang="en-US" sz="3800" i="1" dirty="0" smtClean="0">
                <a:solidFill>
                  <a:srgbClr val="FFFFFF"/>
                </a:solidFill>
                <a:latin typeface="Arial"/>
                <a:cs typeface="Arial"/>
              </a:rPr>
              <a:t>There is none like you,</a:t>
            </a:r>
          </a:p>
          <a:p>
            <a:pPr algn="ctr"/>
            <a:r>
              <a:rPr lang="en-US" sz="3800" i="1" dirty="0" smtClean="0">
                <a:solidFill>
                  <a:srgbClr val="FFFFFF"/>
                </a:solidFill>
                <a:latin typeface="Arial"/>
                <a:cs typeface="Arial"/>
              </a:rPr>
              <a:t>the Holy One of Israel.</a:t>
            </a:r>
            <a:endParaRPr lang="en-US" sz="38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457343"/>
            <a:ext cx="876952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Yet, as our great God and King,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you show mercy and compassion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to your creatures.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302906"/>
            <a:ext cx="8769529" cy="62478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cs typeface="Arial"/>
              </a:rPr>
              <a:t>Let them praise your great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cs typeface="Arial"/>
              </a:rPr>
              <a:t>and awesome name!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cs typeface="Arial"/>
              </a:rPr>
              <a:t>Holy is he!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The King in his might loves justice.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You have established equity;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you have executed justice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and righteousness in Jacob.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Exalt the </a:t>
            </a:r>
            <a:r>
              <a:rPr lang="en-US" sz="4000" cap="small" dirty="0" smtClean="0">
                <a:solidFill>
                  <a:schemeClr val="bg1"/>
                </a:solidFill>
                <a:cs typeface="Arial"/>
              </a:rPr>
              <a:t>Lord</a:t>
            </a:r>
            <a:r>
              <a:rPr lang="en-US" sz="4000" dirty="0" smtClean="0">
                <a:solidFill>
                  <a:srgbClr val="FFFFFF"/>
                </a:solidFill>
                <a:cs typeface="Arial"/>
              </a:rPr>
              <a:t> our God;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worship at his footstool!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Holy is he!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922532"/>
            <a:ext cx="8769529" cy="50167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You dwell with the meek and lowly.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Your tender mercies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are over all of your works.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The broken spirit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and the contrite heart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you do not despise.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You live with us in grace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as our Father.</a:t>
            </a: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457343"/>
            <a:ext cx="876952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We come to you now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through our Lord Jesus Christ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to plead for your care for the Church.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538084"/>
            <a:ext cx="8769529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Strengthen the churches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that proclaim your gospel.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Bless the churches and church plants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of the Pacific Northwest Presbytery,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and especially our church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here at Ascension.</a:t>
            </a: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769190"/>
            <a:ext cx="876952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We pray also for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your help and blessing for our 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614755"/>
            <a:ext cx="8769529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Grant your help and protection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to our Mayor and City Council.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Please bring financial prosperity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to our city.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Make Hillsboro a more just and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merciful and peaceful community.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Help your people to benefit our city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and to reflect your grace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in our callings.</a:t>
            </a: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457343"/>
            <a:ext cx="876952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Father, we thank you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for the mercy and kindness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you have shown to us in this country.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226237"/>
            <a:ext cx="8769529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Give us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wisdom in the use of our wealth.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We ask for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purity in the use of our freedoms.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We ask that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our leaders might serve with humility,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compassion and justice.</a:t>
            </a:r>
            <a:endParaRPr lang="en-US" sz="4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49567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Our Savior,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we appeal to your great compassion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for help to those among us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who are suffering.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918461"/>
            <a:ext cx="8769529" cy="50167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Heal those who are sick.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Encourage those who are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discouraged and depressed.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Provide for those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who are struggling financially.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Comfort those who are grieving.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Give hope to those who are suffering</a:t>
            </a:r>
          </a:p>
          <a:p>
            <a:pPr algn="ctr"/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in guilt and doubt.</a:t>
            </a: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534013"/>
            <a:ext cx="8769529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Our great God,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we ask you to hear us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and to work in us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that which is pleasing to you,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as we pray in the words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our Savior taught us: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493282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To God be the glory;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great things he has done!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So loved he the world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that he gave us his Son,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919966"/>
            <a:ext cx="9144000" cy="509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Text</a:t>
            </a:r>
            <a:r>
              <a:rPr lang="en-US" sz="2800" dirty="0" smtClean="0">
                <a:solidFill>
                  <a:srgbClr val="FFFFFF"/>
                </a:solidFill>
                <a:cs typeface="Arial"/>
              </a:rPr>
              <a:t>: Fanny J. Crosby • Music: </a:t>
            </a:r>
            <a:r>
              <a:rPr lang="en-US" sz="2800" dirty="0" smtClean="0">
                <a:solidFill>
                  <a:srgbClr val="FFFFFF"/>
                </a:solidFill>
              </a:rPr>
              <a:t>William H. </a:t>
            </a:r>
            <a:r>
              <a:rPr lang="en-US" sz="2800" dirty="0" err="1" smtClean="0">
                <a:solidFill>
                  <a:srgbClr val="FFFFFF"/>
                </a:solidFill>
              </a:rPr>
              <a:t>Doane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9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FFFF"/>
                </a:solidFill>
                <a:ea typeface="+mj-ea"/>
                <a:cs typeface="Arial"/>
              </a:rPr>
              <a:t>To God Be The Glory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69112"/>
            <a:ext cx="8769529" cy="65248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800" i="1" dirty="0" smtClean="0">
                <a:solidFill>
                  <a:srgbClr val="FFFFFF"/>
                </a:solidFill>
                <a:latin typeface="Arial"/>
                <a:cs typeface="Arial"/>
              </a:rPr>
              <a:t>Our Father, who art in heaven,</a:t>
            </a:r>
          </a:p>
          <a:p>
            <a:pPr algn="ctr"/>
            <a:r>
              <a:rPr lang="en-US" sz="3800" i="1" dirty="0" smtClean="0">
                <a:solidFill>
                  <a:srgbClr val="FFFFFF"/>
                </a:solidFill>
                <a:latin typeface="Arial"/>
                <a:cs typeface="Arial"/>
              </a:rPr>
              <a:t>hallowed be Thy name.</a:t>
            </a:r>
            <a:endParaRPr lang="en-US" sz="3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3800" i="1" dirty="0" smtClean="0">
                <a:solidFill>
                  <a:srgbClr val="FFFFFF"/>
                </a:solidFill>
                <a:latin typeface="Arial"/>
                <a:cs typeface="Arial"/>
              </a:rPr>
              <a:t>Thy kingdom come, Thy will be done</a:t>
            </a:r>
          </a:p>
          <a:p>
            <a:pPr algn="ctr"/>
            <a:r>
              <a:rPr lang="en-US" sz="3800" i="1" dirty="0" smtClean="0">
                <a:solidFill>
                  <a:srgbClr val="FFFFFF"/>
                </a:solidFill>
                <a:latin typeface="Arial"/>
                <a:cs typeface="Arial"/>
              </a:rPr>
              <a:t>on earth as it is in heaven.</a:t>
            </a:r>
            <a:endParaRPr lang="en-US" sz="3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3800" i="1" dirty="0" smtClean="0">
                <a:solidFill>
                  <a:srgbClr val="FFFFFF"/>
                </a:solidFill>
                <a:latin typeface="Arial"/>
                <a:cs typeface="Arial"/>
              </a:rPr>
              <a:t>Give us this day our daily bread,</a:t>
            </a:r>
            <a:endParaRPr lang="en-US" sz="3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3800" i="1" dirty="0" smtClean="0">
                <a:solidFill>
                  <a:srgbClr val="FFFFFF"/>
                </a:solidFill>
                <a:latin typeface="Arial"/>
                <a:cs typeface="Arial"/>
              </a:rPr>
              <a:t>And forgive us our debts</a:t>
            </a:r>
          </a:p>
          <a:p>
            <a:pPr algn="ctr"/>
            <a:r>
              <a:rPr lang="en-US" sz="3800" i="1" dirty="0" smtClean="0">
                <a:solidFill>
                  <a:srgbClr val="FFFFFF"/>
                </a:solidFill>
                <a:latin typeface="Arial"/>
                <a:cs typeface="Arial"/>
              </a:rPr>
              <a:t>as we forgive our debtors.</a:t>
            </a:r>
            <a:endParaRPr lang="en-US" sz="3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3800" i="1" dirty="0" smtClean="0">
                <a:solidFill>
                  <a:srgbClr val="FFFFFF"/>
                </a:solidFill>
                <a:latin typeface="Arial"/>
                <a:cs typeface="Arial"/>
              </a:rPr>
              <a:t>And lead us not into temptation</a:t>
            </a:r>
          </a:p>
          <a:p>
            <a:pPr algn="ctr"/>
            <a:r>
              <a:rPr lang="en-US" sz="3800" i="1" dirty="0" smtClean="0">
                <a:solidFill>
                  <a:srgbClr val="FFFFFF"/>
                </a:solidFill>
                <a:latin typeface="Arial"/>
                <a:cs typeface="Arial"/>
              </a:rPr>
              <a:t>but deliver us from evil.</a:t>
            </a:r>
            <a:endParaRPr lang="en-US" sz="3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3800" i="1" dirty="0" smtClean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lang="en-US" sz="3800" i="1" dirty="0" err="1" smtClean="0">
                <a:solidFill>
                  <a:srgbClr val="FFFFFF"/>
                </a:solidFill>
                <a:latin typeface="Arial"/>
                <a:cs typeface="Arial"/>
              </a:rPr>
              <a:t>Thine</a:t>
            </a:r>
            <a:r>
              <a:rPr lang="en-US" sz="3800" i="1" dirty="0" smtClean="0">
                <a:solidFill>
                  <a:srgbClr val="FFFFFF"/>
                </a:solidFill>
                <a:latin typeface="Arial"/>
                <a:cs typeface="Arial"/>
              </a:rPr>
              <a:t> is the kingdom and the power</a:t>
            </a:r>
          </a:p>
          <a:p>
            <a:pPr algn="ctr"/>
            <a:r>
              <a:rPr lang="en-US" sz="3800" i="1" dirty="0" smtClean="0">
                <a:solidFill>
                  <a:srgbClr val="FFFFFF"/>
                </a:solidFill>
                <a:latin typeface="Arial"/>
                <a:cs typeface="Arial"/>
              </a:rPr>
              <a:t>and the glory forever. Amen.</a:t>
            </a:r>
            <a:endParaRPr lang="en-US" sz="38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493282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Adam’s shadow,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it was casted.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How it covered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all the land.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919966"/>
            <a:ext cx="9144000" cy="509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Text</a:t>
            </a:r>
            <a:r>
              <a:rPr lang="en-US" sz="2800" dirty="0" smtClean="0">
                <a:solidFill>
                  <a:srgbClr val="FFFFFF"/>
                </a:solidFill>
                <a:cs typeface="Arial"/>
              </a:rPr>
              <a:t> &amp; Music: </a:t>
            </a:r>
            <a:r>
              <a:rPr lang="en-US" sz="2800" dirty="0" smtClean="0">
                <a:solidFill>
                  <a:srgbClr val="FFFFFF"/>
                </a:solidFill>
              </a:rPr>
              <a:t>Wesley Randolph </a:t>
            </a:r>
            <a:r>
              <a:rPr lang="en-US" sz="2800" dirty="0" err="1" smtClean="0">
                <a:solidFill>
                  <a:srgbClr val="FFFFFF"/>
                </a:solidFill>
              </a:rPr>
              <a:t>Eader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9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FFFF"/>
                </a:solidFill>
                <a:ea typeface="+mj-ea"/>
                <a:cs typeface="Arial"/>
              </a:rPr>
              <a:t>The Valley May Be Dark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8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Out from Eden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it descended,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now to land on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our guilty hands.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8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The Laws of Moses,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they were roaring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in the face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of sinful man.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8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The sacrifices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they would offer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could never meet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its great demands.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8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And that valley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may be dark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(may be dark)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over all the earth extended,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845861"/>
            <a:ext cx="8769529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but the love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(but the love)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of God is brighter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(of God is brighter)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and its path cannot be bended.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845861"/>
            <a:ext cx="8769529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Yes it hits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(yes it hits)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the sinner’s heart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(the sinner’s heart),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turns their sorrow into laughter.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845861"/>
            <a:ext cx="8769529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And with joy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(and with joy)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they will dance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(they will dance)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up the mount of the redeemed.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8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Prophets came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and prophets went,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and their message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was the same.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8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who yielded his life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our redemption to win,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and opened the life-gate,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that all may go 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8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A Messiah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would soon be coming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for the wandering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souls to save.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8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John would baptize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with streams of Jordan,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Christ would baptize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with streams of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8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And that valley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may be dark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(may be dark)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over all the earth extended,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845861"/>
            <a:ext cx="8769529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but the love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(but the love)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of God is brighter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(of God is brighter)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and its path cannot be bended.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845861"/>
            <a:ext cx="8769529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Yes it hits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(yes it hits)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the sinner’s heart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(the sinner’s heart),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turns their sorrow into laughter.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235" y="1524279"/>
            <a:ext cx="8769529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And with joy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(and with joy)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they will dance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(they will dance)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up the mount of the redeemed.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09345" y="6154793"/>
            <a:ext cx="8523274" cy="545470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>
                <a:solidFill>
                  <a:srgbClr val="FFFFFF"/>
                </a:solidFill>
                <a:cs typeface="Arial"/>
              </a:rPr>
              <a:t>“The Valley May Be Dark”</a:t>
            </a:r>
          </a:p>
          <a:p>
            <a:r>
              <a:rPr lang="en-US" sz="1600" dirty="0" smtClean="0">
                <a:solidFill>
                  <a:srgbClr val="FFFFFF"/>
                </a:solidFill>
                <a:cs typeface="Arial"/>
              </a:rPr>
              <a:t>Text &amp; Music: Wesley Randolph </a:t>
            </a:r>
            <a:r>
              <a:rPr lang="en-US" sz="1600" dirty="0" err="1" smtClean="0">
                <a:solidFill>
                  <a:srgbClr val="FFFFFF"/>
                </a:solidFill>
                <a:cs typeface="Arial"/>
              </a:rPr>
              <a:t>Eader</a:t>
            </a:r>
            <a:r>
              <a:rPr lang="en-US" sz="1600" dirty="0" smtClean="0">
                <a:solidFill>
                  <a:srgbClr val="FFFFFF"/>
                </a:solidFill>
                <a:cs typeface="Arial"/>
              </a:rPr>
              <a:t>  •  © 2014 Door of Hope  •  CCLI License #11109756</a:t>
            </a:r>
            <a:endParaRPr lang="en-US" sz="1600" dirty="0">
              <a:solidFill>
                <a:srgbClr val="FFFFFF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877729"/>
            <a:ext cx="8769529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Sing a psalm of joy!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Shout in celebration!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Let the tambourine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and the trumpet bring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praises to our King,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for his great salvation.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919966"/>
            <a:ext cx="9144000" cy="509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2700" b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Text</a:t>
            </a:r>
            <a:r>
              <a:rPr lang="en-US" sz="2700" dirty="0" smtClean="0">
                <a:solidFill>
                  <a:srgbClr val="FFFFFF"/>
                </a:solidFill>
                <a:cs typeface="Arial"/>
              </a:rPr>
              <a:t>: Psalm 81 (1912 Psalter) • Music: </a:t>
            </a:r>
            <a:r>
              <a:rPr lang="en-US" sz="2700" dirty="0" smtClean="0">
                <a:solidFill>
                  <a:srgbClr val="FFFFFF"/>
                </a:solidFill>
              </a:rPr>
              <a:t>Matthew H. Curl</a:t>
            </a:r>
            <a:endParaRPr kumimoji="0" lang="en-US" sz="27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9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FFFF"/>
                </a:solidFill>
                <a:ea typeface="+mj-ea"/>
                <a:cs typeface="Arial"/>
              </a:rPr>
              <a:t>Sing A Psalm Of Joy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8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Sing a psalm!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Sing a psalm of joy!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Sing a psalm!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Shout in celebration!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538084"/>
            <a:ext cx="8769529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Sound the festal horn,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your thanksgiving voicing.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Praise the Lord your God,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as he did command,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when from Egypt’s land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you came forth rejoicing. </a:t>
            </a:r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8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Sing a psalm!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Sing a psalm of joy!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Sing a psalm!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Shout in celebration!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8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Praise the Lord, praise the Lord,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let the earth hear his voice!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Praise the Lord, praise the Lord,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let the people rejoice!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538084"/>
            <a:ext cx="8769529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O my people hear;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when I call you, listen.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Choose no foreign god,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listen to my plea,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have no god but me;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come and be forgiven. </a:t>
            </a:r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8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Sing a psalm!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Sing a psalm of joy!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Sing a psalm!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Shout in celebration!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538084"/>
            <a:ext cx="8769529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With the finest wheat,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I your Lord, would feed you.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Honey from the rock,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I would gladly give,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that you all might live;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hear me O my people. </a:t>
            </a:r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235" y="1832056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Sing a psalm!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Sing a psalm of joy!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Sing a psalm!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Shout in celebration!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09345" y="6154793"/>
            <a:ext cx="8523274" cy="545470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>
                <a:solidFill>
                  <a:srgbClr val="FFFFFF"/>
                </a:solidFill>
                <a:cs typeface="Arial"/>
              </a:rPr>
              <a:t>“Sing A Psalm Of Joy”  •  Text: Psalm 81 (1912 Psalter)</a:t>
            </a:r>
          </a:p>
          <a:p>
            <a:r>
              <a:rPr lang="en-US" sz="1600" dirty="0" smtClean="0">
                <a:solidFill>
                  <a:srgbClr val="FFFFFF"/>
                </a:solidFill>
                <a:cs typeface="Arial"/>
              </a:rPr>
              <a:t>Music: </a:t>
            </a:r>
            <a:r>
              <a:rPr lang="en-US" sz="1600" dirty="0" smtClean="0">
                <a:solidFill>
                  <a:srgbClr val="FFFFFF"/>
                </a:solidFill>
              </a:rPr>
              <a:t>Matthew H. Curl</a:t>
            </a:r>
            <a:r>
              <a:rPr lang="en-US" sz="1600" dirty="0" smtClean="0">
                <a:solidFill>
                  <a:srgbClr val="FFFFFF"/>
                </a:solidFill>
                <a:cs typeface="Arial"/>
              </a:rPr>
              <a:t>  •  Public Domain  •  CCLI License #11109756</a:t>
            </a:r>
            <a:endParaRPr lang="en-US" sz="1600" dirty="0">
              <a:solidFill>
                <a:srgbClr val="FFFFFF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569951"/>
            <a:ext cx="87695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</a:p>
          <a:p>
            <a:pPr algn="ctr"/>
            <a:endParaRPr lang="en-US" sz="4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The Gospel of Jesus Christ.</a:t>
            </a:r>
          </a:p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Arial"/>
                <a:cs typeface="Arial"/>
              </a:rPr>
              <a:t>Praise be to you, O Christ!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919966"/>
            <a:ext cx="9144000" cy="509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Luke 15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9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Gospel Reading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415" y="129261"/>
            <a:ext cx="4910328" cy="6405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569951"/>
            <a:ext cx="87695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How are you right with God?</a:t>
            </a:r>
          </a:p>
          <a:p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Only by true faith in Jesus Christ. Even though my conscience accuses me of having grievously sinned against all God’s commandments and of never having kept any of them…</a:t>
            </a:r>
            <a:endParaRPr lang="en-US" sz="4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919966"/>
            <a:ext cx="9144000" cy="509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Heidelberg Catechism, Question 60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9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Confession of Faith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234377"/>
            <a:ext cx="8769529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and even though I am still inclined toward all evil, nevertheless, without my deserving it at all, out of sheer grace, God grants and credits to me the perfect satisfaction, righteousness, and holiness of Christ…</a:t>
            </a:r>
            <a:endParaRPr lang="en-US" sz="4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866212"/>
            <a:ext cx="8769529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i="1" dirty="0" smtClean="0">
                <a:solidFill>
                  <a:srgbClr val="FFFFFF"/>
                </a:solidFill>
                <a:cs typeface="Arial"/>
              </a:rPr>
              <a:t>as if I had never sinned or been a sinner, as if I had been as perfectly obedient as Christ was obedient for me. All I need to do is to accept this gift with a believing heart. Amen.</a:t>
            </a:r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07055"/>
            <a:ext cx="8769529" cy="37548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400" dirty="0" smtClean="0">
                <a:solidFill>
                  <a:srgbClr val="FFFFFF"/>
                </a:solidFill>
                <a:latin typeface="Arial"/>
                <a:cs typeface="Arial"/>
              </a:rPr>
              <a:t>Let the peace of Christ rule in your hearts,</a:t>
            </a:r>
          </a:p>
          <a:p>
            <a:pPr algn="ctr"/>
            <a:r>
              <a:rPr lang="en-US" sz="3400" dirty="0" smtClean="0">
                <a:solidFill>
                  <a:srgbClr val="FFFFFF"/>
                </a:solidFill>
                <a:latin typeface="Arial"/>
                <a:cs typeface="Arial"/>
              </a:rPr>
              <a:t>to which indeed you were called in one body.</a:t>
            </a:r>
          </a:p>
          <a:p>
            <a:pPr algn="ctr"/>
            <a:r>
              <a:rPr lang="en-US" sz="3400" dirty="0" smtClean="0">
                <a:solidFill>
                  <a:srgbClr val="FFFFFF"/>
                </a:solidFill>
                <a:latin typeface="Arial"/>
                <a:cs typeface="Arial"/>
              </a:rPr>
              <a:t>And be thankful.</a:t>
            </a:r>
          </a:p>
          <a:p>
            <a:pPr algn="ctr"/>
            <a:endParaRPr lang="en-US" sz="3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n-US" sz="3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3400" dirty="0" smtClean="0">
                <a:solidFill>
                  <a:srgbClr val="FFFFFF"/>
                </a:solidFill>
                <a:latin typeface="Arial"/>
                <a:cs typeface="Arial"/>
              </a:rPr>
              <a:t>(Greet one another with the words,</a:t>
            </a:r>
          </a:p>
          <a:p>
            <a:pPr algn="ctr"/>
            <a:r>
              <a:rPr lang="en-US" sz="3400" dirty="0" smtClean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lang="en-US" sz="3400" i="1" dirty="0" smtClean="0">
                <a:solidFill>
                  <a:srgbClr val="FFFFFF"/>
                </a:solidFill>
                <a:latin typeface="Arial"/>
                <a:cs typeface="Arial"/>
              </a:rPr>
              <a:t>The peace of Christ be with you</a:t>
            </a:r>
            <a:r>
              <a:rPr lang="en-US" sz="3400" dirty="0" smtClean="0">
                <a:solidFill>
                  <a:srgbClr val="FFFFFF"/>
                </a:solidFill>
                <a:latin typeface="Arial"/>
                <a:cs typeface="Arial"/>
              </a:rPr>
              <a:t>.”)</a:t>
            </a:r>
            <a:endParaRPr lang="en-US" sz="3400" i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919966"/>
            <a:ext cx="9144000" cy="509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Colossians 3:15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9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Passing of the Peace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8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O come to the Father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through Jesus the Son,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and give him the glory;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great things he has done!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930857"/>
            <a:ext cx="9144000" cy="9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Institution of the Lord’s Table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494184"/>
            <a:ext cx="8769529" cy="50783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Let us proclaim the mystery of faith.</a:t>
            </a:r>
          </a:p>
          <a:p>
            <a:pPr algn="ctr"/>
            <a:r>
              <a:rPr lang="en-US" sz="3600" i="1" dirty="0" smtClean="0">
                <a:solidFill>
                  <a:srgbClr val="FFFFFF"/>
                </a:solidFill>
                <a:latin typeface="Arial"/>
                <a:cs typeface="Arial"/>
              </a:rPr>
              <a:t>Christ has died.</a:t>
            </a:r>
          </a:p>
          <a:p>
            <a:pPr algn="ctr"/>
            <a:r>
              <a:rPr lang="en-US" sz="3600" i="1" dirty="0" smtClean="0">
                <a:solidFill>
                  <a:srgbClr val="FFFFFF"/>
                </a:solidFill>
                <a:latin typeface="Arial"/>
                <a:cs typeface="Arial"/>
              </a:rPr>
              <a:t>Christ is risen.</a:t>
            </a:r>
          </a:p>
          <a:p>
            <a:pPr algn="ctr"/>
            <a:r>
              <a:rPr lang="en-US" sz="3600" i="1" dirty="0" smtClean="0">
                <a:solidFill>
                  <a:srgbClr val="FFFFFF"/>
                </a:solidFill>
                <a:latin typeface="Arial"/>
                <a:cs typeface="Arial"/>
              </a:rPr>
              <a:t>Christ will come again!</a:t>
            </a:r>
          </a:p>
          <a:p>
            <a:pPr algn="ctr"/>
            <a:endParaRPr lang="en-US" sz="36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Christ our Passover is sacrificed for us.</a:t>
            </a:r>
          </a:p>
          <a:p>
            <a:pPr algn="ctr"/>
            <a:r>
              <a:rPr lang="en-US" sz="3600" i="1" dirty="0" smtClean="0">
                <a:solidFill>
                  <a:srgbClr val="FFFFFF"/>
                </a:solidFill>
                <a:latin typeface="Arial"/>
                <a:cs typeface="Arial"/>
              </a:rPr>
              <a:t>Therefore let us keep the feast</a:t>
            </a:r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algn="ctr"/>
            <a:endParaRPr lang="en-US" sz="36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The gifts of God for the people of God.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919966"/>
            <a:ext cx="9144000" cy="509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(The Mystery </a:t>
            </a:r>
            <a:r>
              <a:rPr lang="en-US" sz="3000" dirty="0" smtClean="0">
                <a:solidFill>
                  <a:srgbClr val="FFFFFF"/>
                </a:solidFill>
                <a:latin typeface="Arial"/>
                <a:cs typeface="Arial"/>
              </a:rPr>
              <a:t>of Faith)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9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err="1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Mysterium</a:t>
            </a:r>
            <a:r>
              <a:rPr lang="en-US" sz="5000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5000" dirty="0" err="1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Fidei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493281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There is a Redeemer,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Jesus, God’s own Son,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precious Lamb of God, Messiah,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Holy One.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919966"/>
            <a:ext cx="9144000" cy="509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Text &amp; Music</a:t>
            </a:r>
            <a:r>
              <a:rPr lang="en-US" sz="2800" dirty="0" smtClean="0">
                <a:solidFill>
                  <a:srgbClr val="FFFFFF"/>
                </a:solidFill>
                <a:cs typeface="Arial"/>
              </a:rPr>
              <a:t>: Melody Green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9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FFFF"/>
                </a:solidFill>
                <a:ea typeface="+mj-ea"/>
                <a:cs typeface="Arial"/>
              </a:rPr>
              <a:t>There Is A Redeemer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7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Jesus my Redeemer,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name above all names,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precious Lamb of God, Messiah,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O, for sinners slain.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7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Thank you, O my Father,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for giving us your Son,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and leaving your Spirit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’til the work on earth is done.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5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When I stand in glory,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I will see his face,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and there I’ll serve my king forever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in that holy place.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7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Thank you, O my Father,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for giving us your Son,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and leaving your Spirit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’til the work on earth is done.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6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There is a Redeemer,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Jesus, God’s own Son,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precious Lamb of God, Messiah,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Holy One.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6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Thank you, O my Father,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for giving us your Son,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and leaving your Spirit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’til the work on earth is done.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235" y="2447609"/>
            <a:ext cx="876952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and leaving your Spirit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’til the work on earth is done.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09345" y="6154793"/>
            <a:ext cx="8523274" cy="545470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>
                <a:solidFill>
                  <a:srgbClr val="FFFFFF"/>
                </a:solidFill>
                <a:cs typeface="Arial"/>
              </a:rPr>
              <a:t>“There Is A Redeemer”  •  Text &amp; Music: </a:t>
            </a:r>
            <a:r>
              <a:rPr lang="en-US" sz="1600" dirty="0" smtClean="0">
                <a:solidFill>
                  <a:srgbClr val="FFFFFF"/>
                </a:solidFill>
              </a:rPr>
              <a:t>Melody Green</a:t>
            </a:r>
          </a:p>
          <a:p>
            <a:r>
              <a:rPr lang="en-US" sz="1600" dirty="0" smtClean="0">
                <a:solidFill>
                  <a:srgbClr val="FFFFFF"/>
                </a:solidFill>
                <a:cs typeface="Arial"/>
              </a:rPr>
              <a:t>© 1982 </a:t>
            </a:r>
            <a:r>
              <a:rPr lang="en-US" sz="1600" dirty="0" err="1" smtClean="0">
                <a:solidFill>
                  <a:srgbClr val="FFFFFF"/>
                </a:solidFill>
                <a:cs typeface="Arial"/>
              </a:rPr>
              <a:t>Birdwing</a:t>
            </a:r>
            <a:r>
              <a:rPr lang="en-US" sz="1600" dirty="0" smtClean="0">
                <a:solidFill>
                  <a:srgbClr val="FFFFFF"/>
                </a:solidFill>
                <a:cs typeface="Arial"/>
              </a:rPr>
              <a:t> Music  •  CCLI License #11109756</a:t>
            </a:r>
            <a:endParaRPr lang="en-US" sz="1600" dirty="0">
              <a:solidFill>
                <a:srgbClr val="FFFFFF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8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O perfect redemption,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the purchase of blood,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to every believer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the promise of God;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629879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What wondrous love is this,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O my soul, O my soul!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What wondrous love is this,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O my soul!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919966"/>
            <a:ext cx="9144000" cy="509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Text: American Folk Hymn  •  Music: Southern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Harmony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9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What Wondrous Love Is This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534011"/>
            <a:ext cx="8769529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What wondrous love is this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that caused the Lord of bliss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to bear the dreadful curse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for my soul, for my soul,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to bear the dreadful curse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for my soul!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49565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When I was sinking down,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sinking down, sinking down;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when I was sinking down,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sinking down.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534011"/>
            <a:ext cx="8769529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When I was sinking down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beneath God’s righteous frown,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Christ laid aside his crown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for my soul, for my soul;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Christ laid aside his crown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for my soul!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49565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To God and to the Lamb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I will sing, I will sing;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to God and to the Lamb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I will sing.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1534011"/>
            <a:ext cx="8769529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To God and to the Lamb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who is the great “I am,”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while millions join the theme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I will sing, I will sing;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while millions join the theme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I will sing!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49565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And when from death I’m free,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I’ll sing on, I’ll sing on;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and when from death I’m free,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I’ll sing 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09345" y="6154793"/>
            <a:ext cx="8523274" cy="545470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“What Wondrous Love Is This”  •  Text: American Folk Hymn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Music: Southern Harmony  •  Public Domain  •  CCLI License #11109756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235" y="1163585"/>
            <a:ext cx="8769529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And when from death I’m free,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I’ll sing and joyful be,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and through eternity,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I’ll sing on, I’ll sing on;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and through eternity,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I’ll sing 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0" y="3634134"/>
            <a:ext cx="9144000" cy="509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Corinthians 13:14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714169"/>
            <a:ext cx="9144000" cy="9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Benediction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cropp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539" y="707045"/>
            <a:ext cx="4620922" cy="544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35" y="2153638"/>
            <a:ext cx="876952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the vilest offender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who truly believes,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that moment from Jesus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  <a:cs typeface="Arial"/>
              </a:rPr>
              <a:t>a pardon receives.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cension Worship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3261</TotalTime>
  <Words>2576</Words>
  <Application>Microsoft Macintosh PowerPoint</Application>
  <PresentationFormat>On-screen Show (4:3)</PresentationFormat>
  <Paragraphs>423</Paragraphs>
  <Slides>89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 The Lord Is Risen Today</dc:title>
  <dc:creator>Eric Costa</dc:creator>
  <cp:lastModifiedBy>Eric Costa</cp:lastModifiedBy>
  <cp:revision>680</cp:revision>
  <cp:lastPrinted>2013-04-25T22:57:16Z</cp:lastPrinted>
  <dcterms:created xsi:type="dcterms:W3CDTF">2014-04-03T00:02:58Z</dcterms:created>
  <dcterms:modified xsi:type="dcterms:W3CDTF">2014-04-03T00:06:25Z</dcterms:modified>
</cp:coreProperties>
</file>